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bcr.jp/product/4797398892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A0A27-8ED8-7029-B4FE-E9480D829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090" y="1913467"/>
            <a:ext cx="8061820" cy="1515533"/>
          </a:xfrm>
        </p:spPr>
        <p:txBody>
          <a:bodyPr/>
          <a:lstStyle/>
          <a:p>
            <a:br>
              <a:rPr lang="ja-JP" altLang="en-US" b="1" dirty="0">
                <a:solidFill>
                  <a:srgbClr val="4A4A4A"/>
                </a:solidFill>
                <a:latin typeface="HelveticaNeue"/>
              </a:rPr>
            </a:br>
            <a:r>
              <a:rPr lang="ja-JP" altLang="en-US" b="1" dirty="0">
                <a:solidFill>
                  <a:srgbClr val="4A4A4A"/>
                </a:solidFill>
                <a:latin typeface="HelveticaNeue"/>
              </a:rPr>
              <a:t>セルフオーダーシステム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CE33AE-3D86-41A4-7CAD-FA016E2F0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self service food ordering system</a:t>
            </a:r>
          </a:p>
          <a:p>
            <a:r>
              <a:rPr lang="en-US" altLang="zh-TW" dirty="0"/>
              <a:t>myCoffee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37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F5C763-DF9B-8359-AEA3-5CF06FB2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1210"/>
            <a:ext cx="9601196" cy="1303867"/>
          </a:xfrm>
        </p:spPr>
        <p:txBody>
          <a:bodyPr/>
          <a:lstStyle/>
          <a:p>
            <a:r>
              <a:rPr lang="en-US" altLang="zh-TW" dirty="0"/>
              <a:t>Back order system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35EDC4-99E0-026A-8E23-7F4041821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83" y="2001488"/>
            <a:ext cx="5994887" cy="248126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64E41A-6D24-C72A-9180-C4B7A7B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31" y="3242121"/>
            <a:ext cx="5926478" cy="2481267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E09B107A-388C-B037-836A-B9EF6B493210}"/>
              </a:ext>
            </a:extLst>
          </p:cNvPr>
          <p:cNvSpPr/>
          <p:nvPr/>
        </p:nvSpPr>
        <p:spPr>
          <a:xfrm>
            <a:off x="490058" y="2159756"/>
            <a:ext cx="2588701" cy="746560"/>
          </a:xfrm>
          <a:prstGeom prst="wedgeRoundRectCallout">
            <a:avLst>
              <a:gd name="adj1" fmla="val 17013"/>
              <a:gd name="adj2" fmla="val 78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3)Update </a:t>
            </a:r>
          </a:p>
          <a:p>
            <a:pPr algn="ctr"/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input id number for change desk number</a:t>
            </a:r>
            <a:endParaRPr lang="zh-TW" altLang="en-US" dirty="0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61395F6E-ED21-2D60-EE28-23E287300981}"/>
              </a:ext>
            </a:extLst>
          </p:cNvPr>
          <p:cNvSpPr/>
          <p:nvPr/>
        </p:nvSpPr>
        <p:spPr>
          <a:xfrm>
            <a:off x="5830348" y="4042606"/>
            <a:ext cx="1694577" cy="746560"/>
          </a:xfrm>
          <a:prstGeom prst="wedgeRoundRectCallout">
            <a:avLst>
              <a:gd name="adj1" fmla="val 70153"/>
              <a:gd name="adj2" fmla="val 129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4) Delete</a:t>
            </a:r>
          </a:p>
          <a:p>
            <a:pPr algn="ctr"/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input id number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659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E07CF-7BF1-AF01-2A45-54C0E69E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85" y="167934"/>
            <a:ext cx="9601196" cy="1303867"/>
          </a:xfrm>
        </p:spPr>
        <p:txBody>
          <a:bodyPr/>
          <a:lstStyle/>
          <a:p>
            <a:r>
              <a:rPr lang="en-US" altLang="zh-TW" dirty="0"/>
              <a:t>NEWS.html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62F204D-DE23-5A6C-5F4A-4849F22AA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71" y="1294222"/>
            <a:ext cx="5379212" cy="3459359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CF3C2D-A534-73E9-A544-74DB16D9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09" y="2953246"/>
            <a:ext cx="6212519" cy="3349136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7A0D9472-D1A0-F835-82D2-4F971901F119}"/>
              </a:ext>
            </a:extLst>
          </p:cNvPr>
          <p:cNvSpPr/>
          <p:nvPr/>
        </p:nvSpPr>
        <p:spPr>
          <a:xfrm>
            <a:off x="2483142" y="3835256"/>
            <a:ext cx="1946246" cy="483588"/>
          </a:xfrm>
          <a:prstGeom prst="wedgeRoundRectCallout">
            <a:avLst>
              <a:gd name="adj1" fmla="val 64036"/>
              <a:gd name="adj2" fmla="val 1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Menu introduction</a:t>
            </a:r>
            <a:endParaRPr lang="zh-TW" altLang="en-US" dirty="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8852837E-269C-E16B-6555-EF2F28592B3D}"/>
              </a:ext>
            </a:extLst>
          </p:cNvPr>
          <p:cNvSpPr/>
          <p:nvPr/>
        </p:nvSpPr>
        <p:spPr>
          <a:xfrm>
            <a:off x="6481514" y="3336767"/>
            <a:ext cx="1840365" cy="483588"/>
          </a:xfrm>
          <a:prstGeom prst="wedgeRoundRectCallout">
            <a:avLst>
              <a:gd name="adj1" fmla="val -67104"/>
              <a:gd name="adj2" fmla="val 52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</a:t>
            </a:r>
          </a:p>
          <a:p>
            <a:pPr algn="ctr"/>
            <a:r>
              <a:rPr lang="en-US" altLang="zh-TW" dirty="0"/>
              <a:t>Random number</a:t>
            </a:r>
            <a:endParaRPr lang="zh-TW" altLang="en-US" dirty="0"/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D4C6EE99-8B0B-7B27-0C47-585820A5501E}"/>
              </a:ext>
            </a:extLst>
          </p:cNvPr>
          <p:cNvSpPr/>
          <p:nvPr/>
        </p:nvSpPr>
        <p:spPr>
          <a:xfrm>
            <a:off x="9405458" y="3250404"/>
            <a:ext cx="1946246" cy="483588"/>
          </a:xfrm>
          <a:prstGeom prst="wedgeRoundRectCallout">
            <a:avLst>
              <a:gd name="adj1" fmla="val 4122"/>
              <a:gd name="adj2" fmla="val 867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Menu 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09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D254B-BA80-3A21-5EB3-861E5194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734"/>
            <a:ext cx="9601196" cy="1303867"/>
          </a:xfrm>
        </p:spPr>
        <p:txBody>
          <a:bodyPr/>
          <a:lstStyle/>
          <a:p>
            <a:r>
              <a:rPr lang="en-US" altLang="zh-TW" dirty="0"/>
              <a:t>Contact.html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7F0B13-D8CC-8C08-C238-F16DC7FCC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7" y="1634065"/>
            <a:ext cx="5435108" cy="338641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65407C-7015-CA62-1305-32484D07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15" y="2432968"/>
            <a:ext cx="5142452" cy="3717810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36D4AAD-5F57-0E5C-CEED-7BD4F1DF077A}"/>
              </a:ext>
            </a:extLst>
          </p:cNvPr>
          <p:cNvSpPr/>
          <p:nvPr/>
        </p:nvSpPr>
        <p:spPr>
          <a:xfrm>
            <a:off x="2315138" y="3467790"/>
            <a:ext cx="1946246" cy="483588"/>
          </a:xfrm>
          <a:prstGeom prst="wedgeRoundRectCallout">
            <a:avLst>
              <a:gd name="adj1" fmla="val -23033"/>
              <a:gd name="adj2" fmla="val 83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Customer feedback</a:t>
            </a:r>
            <a:endParaRPr lang="zh-TW" altLang="en-US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F1A42142-17B7-5AB4-36C8-738621D63894}"/>
              </a:ext>
            </a:extLst>
          </p:cNvPr>
          <p:cNvSpPr/>
          <p:nvPr/>
        </p:nvSpPr>
        <p:spPr>
          <a:xfrm>
            <a:off x="7928771" y="1630544"/>
            <a:ext cx="1946246" cy="483588"/>
          </a:xfrm>
          <a:prstGeom prst="wedgeRoundRectCallout">
            <a:avLst>
              <a:gd name="adj1" fmla="val -23033"/>
              <a:gd name="adj2" fmla="val 83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Restaurant address</a:t>
            </a:r>
            <a:endParaRPr lang="zh-TW" altLang="en-US" dirty="0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B45E9806-562D-9F7A-FE9C-8C6CEE98570D}"/>
              </a:ext>
            </a:extLst>
          </p:cNvPr>
          <p:cNvSpPr/>
          <p:nvPr/>
        </p:nvSpPr>
        <p:spPr>
          <a:xfrm>
            <a:off x="3481431" y="5301515"/>
            <a:ext cx="2099820" cy="483588"/>
          </a:xfrm>
          <a:prstGeom prst="wedgeRoundRectCallout">
            <a:avLst>
              <a:gd name="adj1" fmla="val 62743"/>
              <a:gd name="adj2" fmla="val 104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Introduction of the restaurant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544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E14D8-FD71-5FB4-75E4-CDEF136A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97827"/>
            <a:ext cx="9601196" cy="1867161"/>
          </a:xfrm>
        </p:spPr>
        <p:txBody>
          <a:bodyPr>
            <a:normAutofit fontScale="90000"/>
          </a:bodyPr>
          <a:lstStyle/>
          <a:p>
            <a:r>
              <a:rPr lang="en-US" altLang="zh-TW" sz="4900" dirty="0"/>
              <a:t>Register for staff</a:t>
            </a:r>
            <a:br>
              <a:rPr lang="en-US" altLang="zh-TW" sz="4900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292A3D9-0F0D-7239-D98E-F264D03F8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63" y="2424905"/>
            <a:ext cx="4029637" cy="3048425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AEFBE3-121E-33AB-1706-1F5DEBEC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600" y="2704841"/>
            <a:ext cx="1400370" cy="1867161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3118AE45-3688-6FA0-6104-8D36F7657B73}"/>
              </a:ext>
            </a:extLst>
          </p:cNvPr>
          <p:cNvSpPr/>
          <p:nvPr/>
        </p:nvSpPr>
        <p:spPr>
          <a:xfrm>
            <a:off x="1123763" y="2501694"/>
            <a:ext cx="1571844" cy="746560"/>
          </a:xfrm>
          <a:prstGeom prst="wedgeRoundRectCallout">
            <a:avLst>
              <a:gd name="adj1" fmla="val 66114"/>
              <a:gd name="adj2" fmla="val 63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register for</a:t>
            </a:r>
          </a:p>
          <a:p>
            <a:pPr algn="ctr"/>
            <a:r>
              <a:rPr lang="en-US" altLang="zh-TW" dirty="0"/>
              <a:t>staff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4E685914-E8AD-7217-7B20-DB9DA5322231}"/>
              </a:ext>
            </a:extLst>
          </p:cNvPr>
          <p:cNvSpPr/>
          <p:nvPr/>
        </p:nvSpPr>
        <p:spPr>
          <a:xfrm>
            <a:off x="5838738" y="3429000"/>
            <a:ext cx="1043184" cy="373280"/>
          </a:xfrm>
          <a:prstGeom prst="wedgeRoundRectCallout">
            <a:avLst>
              <a:gd name="adj1" fmla="val 66114"/>
              <a:gd name="adj2" fmla="val 63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98182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EB2C9-5E26-10D1-2EF1-73F6C2C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Tool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6EAC4-F764-B10A-9EF4-C62445846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Eclipse EE (IDE)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web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JDK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8.0</a:t>
            </a:r>
          </a:p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 server</a:t>
            </a:r>
            <a:endParaRPr lang="en-US" altLang="zh-TW" sz="18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Web server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tomcat</a:t>
            </a:r>
          </a:p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html+CSS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94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771DC-F6B5-2373-240D-7410AEAE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source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7EFC0-440D-C59D-74B9-ACF712FD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A0DAB"/>
                </a:solidFill>
                <a:latin typeface="arial" panose="020B0604020202020204" pitchFamily="34" charset="0"/>
                <a:hlinkClick r:id="rId2"/>
              </a:rPr>
              <a:t>Book:</a:t>
            </a:r>
            <a:endParaRPr lang="en-US" altLang="ja-JP" dirty="0">
              <a:solidFill>
                <a:srgbClr val="1A0DAB"/>
              </a:solidFill>
              <a:latin typeface="arial" panose="020B0604020202020204" pitchFamily="34" charset="0"/>
              <a:hlinkClick r:id="rId2"/>
            </a:endParaRPr>
          </a:p>
          <a:p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1</a:t>
            </a:r>
            <a:r>
              <a:rPr lang="ja-JP" alt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冊ですべて身につく</a:t>
            </a:r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HTML &amp; CSS</a:t>
            </a:r>
            <a:r>
              <a:rPr lang="ja-JP" alt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と</a:t>
            </a:r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Web</a:t>
            </a:r>
            <a:r>
              <a:rPr lang="ja-JP" alt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デザイン入門講座</a:t>
            </a:r>
            <a:endParaRPr lang="en-US" altLang="ja-JP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Photo:</a:t>
            </a:r>
          </a:p>
          <a:p>
            <a:r>
              <a:rPr lang="en-US" altLang="ja-JP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2"/>
              </a:rPr>
              <a:t>https://girlydrop.com/</a:t>
            </a:r>
          </a:p>
          <a:p>
            <a:endParaRPr lang="ja-JP" altLang="en-US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182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A0A27-8ED8-7029-B4FE-E9480D829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090" y="1913467"/>
            <a:ext cx="8061820" cy="1515533"/>
          </a:xfrm>
        </p:spPr>
        <p:txBody>
          <a:bodyPr/>
          <a:lstStyle/>
          <a:p>
            <a:br>
              <a:rPr lang="ja-JP" altLang="en-US" b="1" dirty="0">
                <a:solidFill>
                  <a:srgbClr val="4A4A4A"/>
                </a:solidFill>
                <a:latin typeface="HelveticaNeue"/>
              </a:rPr>
            </a:br>
            <a:r>
              <a:rPr lang="en-US" altLang="ja-JP" b="1" dirty="0">
                <a:solidFill>
                  <a:srgbClr val="4A4A4A"/>
                </a:solidFill>
                <a:latin typeface="HelveticaNeue"/>
              </a:rPr>
              <a:t>End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CE33AE-3D86-41A4-7CAD-FA016E2F0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D5156"/>
                </a:solidFill>
                <a:latin typeface="arial" panose="020B0604020202020204" pitchFamily="34" charset="0"/>
              </a:rPr>
              <a:t>T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hank you!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57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3E2AF-B8BD-C6EF-2A1E-026A9859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92" y="959450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Web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C5F6C2-3ADF-DDF1-77B2-3ED9D0DAD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292" y="2579614"/>
            <a:ext cx="9601196" cy="3318936"/>
          </a:xfrm>
        </p:spPr>
        <p:txBody>
          <a:bodyPr>
            <a:normAutofit fontScale="92500"/>
          </a:bodyPr>
          <a:lstStyle/>
          <a:p>
            <a:r>
              <a:rPr lang="zh-TW" altLang="en-US" dirty="0"/>
              <a:t>自助點餐系統的靈感來源，來自生活周遭遇感受到舒服環境，其中台灣本土的速食店、小吃店逐漸將點餐作業交給顧客，除了可以減少服務員點錯餐點、語言的隔閡、加速服務員服務客戶的時間。且日本的拉麵店等，也是自助式的先投幣結帳進行消費，對於自助式的消費行為，現在已經越來越普及化。</a:t>
            </a:r>
            <a:endParaRPr lang="en-US" altLang="zh-TW" dirty="0"/>
          </a:p>
          <a:p>
            <a:r>
              <a:rPr lang="ja-JP" altLang="en-US" dirty="0"/>
              <a:t>セルフオーダーシステムのアイデアから、快適な生活環境づくり、</a:t>
            </a:r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そのうち</a:t>
            </a:r>
            <a:r>
              <a:rPr lang="ja-JP" altLang="en-US" dirty="0">
                <a:solidFill>
                  <a:srgbClr val="4D5156"/>
                </a:solidFill>
                <a:latin typeface="arial" panose="020B0604020202020204" pitchFamily="34" charset="0"/>
              </a:rPr>
              <a:t>、台湾でファストフードレストランと軽食堂など、お客様に自分で</a:t>
            </a:r>
            <a:r>
              <a:rPr lang="ja-JP" altLang="en-US" dirty="0"/>
              <a:t>セルフオーダになっております、その上で、スタッフは間違いオーダーと外国人を</a:t>
            </a:r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コミュニケーション</a:t>
            </a:r>
            <a:r>
              <a:rPr lang="ja-JP" altLang="en-US" dirty="0"/>
              <a:t>を</a:t>
            </a:r>
            <a:r>
              <a:rPr lang="zh-TW" altLang="en-US" dirty="0"/>
              <a:t>減</a:t>
            </a:r>
            <a:r>
              <a:rPr lang="ja-JP" altLang="en-US" dirty="0"/>
              <a:t>らします、それで</a:t>
            </a:r>
            <a:r>
              <a:rPr lang="ja-JP" altLang="en-US" dirty="0">
                <a:solidFill>
                  <a:srgbClr val="050505"/>
                </a:solidFill>
                <a:latin typeface="Segoe UI Historic" panose="020B0502040204020203" pitchFamily="34" charset="0"/>
              </a:rPr>
              <a:t>来店されたお客さまに応対する</a:t>
            </a:r>
            <a:r>
              <a:rPr lang="ja-JP" altLang="en-US" dirty="0"/>
              <a:t>は速いサービスです。</a:t>
            </a:r>
            <a:endParaRPr lang="en-US" altLang="ja-JP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1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63582-25D7-2075-FB6C-F866705F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28459"/>
            <a:ext cx="9601196" cy="1303867"/>
          </a:xfrm>
        </p:spPr>
        <p:txBody>
          <a:bodyPr/>
          <a:lstStyle/>
          <a:p>
            <a:r>
              <a:rPr lang="zh-TW" altLang="ja-JP" dirty="0"/>
              <a:t>Web</a:t>
            </a:r>
            <a:r>
              <a:rPr lang="ja-JP" altLang="en-US" dirty="0"/>
              <a:t>サイトマップ</a:t>
            </a:r>
            <a:r>
              <a:rPr lang="en-US" altLang="zh-TW" dirty="0"/>
              <a:t>(</a:t>
            </a:r>
            <a:r>
              <a:rPr lang="zh-TW" altLang="en-US" dirty="0"/>
              <a:t>網站功能架構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99B3D1-AE0D-AF57-8A36-EC44305C08CC}"/>
              </a:ext>
            </a:extLst>
          </p:cNvPr>
          <p:cNvSpPr/>
          <p:nvPr/>
        </p:nvSpPr>
        <p:spPr>
          <a:xfrm>
            <a:off x="5739776" y="1521974"/>
            <a:ext cx="1295400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A7828A-0114-E345-0FBC-615544980FF3}"/>
              </a:ext>
            </a:extLst>
          </p:cNvPr>
          <p:cNvSpPr/>
          <p:nvPr/>
        </p:nvSpPr>
        <p:spPr>
          <a:xfrm>
            <a:off x="2446065" y="2536779"/>
            <a:ext cx="1676400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OrderMenu.jsp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066E7E-4431-CAB9-6DC4-6DE737C241BA}"/>
              </a:ext>
            </a:extLst>
          </p:cNvPr>
          <p:cNvSpPr/>
          <p:nvPr/>
        </p:nvSpPr>
        <p:spPr>
          <a:xfrm>
            <a:off x="6660859" y="2618290"/>
            <a:ext cx="1295400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News.html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FFB64F-30D2-B9FE-E0B0-BC4F6D2F651B}"/>
              </a:ext>
            </a:extLst>
          </p:cNvPr>
          <p:cNvSpPr/>
          <p:nvPr/>
        </p:nvSpPr>
        <p:spPr>
          <a:xfrm>
            <a:off x="8927309" y="2473728"/>
            <a:ext cx="1637251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Contact.html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2568AE-C9E6-4B66-26A9-F0F931782D48}"/>
              </a:ext>
            </a:extLst>
          </p:cNvPr>
          <p:cNvSpPr/>
          <p:nvPr/>
        </p:nvSpPr>
        <p:spPr>
          <a:xfrm>
            <a:off x="892631" y="3381085"/>
            <a:ext cx="1698422" cy="5922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customer self service.jsp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614462-F131-E5B1-6F80-D80AFF64D02B}"/>
              </a:ext>
            </a:extLst>
          </p:cNvPr>
          <p:cNvSpPr/>
          <p:nvPr/>
        </p:nvSpPr>
        <p:spPr>
          <a:xfrm>
            <a:off x="3942567" y="3468853"/>
            <a:ext cx="1698422" cy="477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Back order system Login.jsp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9CCEEC-9761-A813-74A3-72D1C3003D77}"/>
              </a:ext>
            </a:extLst>
          </p:cNvPr>
          <p:cNvSpPr/>
          <p:nvPr/>
        </p:nvSpPr>
        <p:spPr>
          <a:xfrm>
            <a:off x="3007784" y="4358579"/>
            <a:ext cx="1783994" cy="6655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Pay the check.jsp</a:t>
            </a:r>
          </a:p>
          <a:p>
            <a:pPr algn="ctr"/>
            <a:r>
              <a:rPr lang="en-US" altLang="zh-TW" dirty="0"/>
              <a:t>(CRUD)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C9A248-AA16-1059-85C5-C8985942E96E}"/>
              </a:ext>
            </a:extLst>
          </p:cNvPr>
          <p:cNvSpPr/>
          <p:nvPr/>
        </p:nvSpPr>
        <p:spPr>
          <a:xfrm>
            <a:off x="810664" y="4358579"/>
            <a:ext cx="1862356" cy="6655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Pay the check.jsp</a:t>
            </a:r>
          </a:p>
          <a:p>
            <a:pPr algn="ctr"/>
            <a:r>
              <a:rPr lang="en-US" altLang="zh-TW" dirty="0"/>
              <a:t>(Create)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0E7759-890C-6958-D81D-FA45A176BFEA}"/>
              </a:ext>
            </a:extLst>
          </p:cNvPr>
          <p:cNvSpPr/>
          <p:nvPr/>
        </p:nvSpPr>
        <p:spPr>
          <a:xfrm>
            <a:off x="4961574" y="4499925"/>
            <a:ext cx="1572103" cy="5143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Register for staff</a:t>
            </a:r>
            <a:r>
              <a:rPr lang="en-US" altLang="zh-TW" dirty="0"/>
              <a:t>.jsp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3CE391-2D3C-ECF8-6A33-E2768F8B39D7}"/>
              </a:ext>
            </a:extLst>
          </p:cNvPr>
          <p:cNvSpPr/>
          <p:nvPr/>
        </p:nvSpPr>
        <p:spPr>
          <a:xfrm>
            <a:off x="9520368" y="3223706"/>
            <a:ext cx="1396240" cy="3750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Google Map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039DA3-2BFA-C3BF-F5E5-3CF98A98BD60}"/>
              </a:ext>
            </a:extLst>
          </p:cNvPr>
          <p:cNvSpPr/>
          <p:nvPr/>
        </p:nvSpPr>
        <p:spPr>
          <a:xfrm>
            <a:off x="9520367" y="3775471"/>
            <a:ext cx="1396241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Facebook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0B2B3A-EC4B-9B2E-8636-20A4D189AFCF}"/>
              </a:ext>
            </a:extLst>
          </p:cNvPr>
          <p:cNvSpPr/>
          <p:nvPr/>
        </p:nvSpPr>
        <p:spPr>
          <a:xfrm>
            <a:off x="9533054" y="4400277"/>
            <a:ext cx="1377218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twitter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ED32AD-69D8-1A62-8192-EEC98AC42910}"/>
              </a:ext>
            </a:extLst>
          </p:cNvPr>
          <p:cNvSpPr/>
          <p:nvPr/>
        </p:nvSpPr>
        <p:spPr>
          <a:xfrm>
            <a:off x="9570786" y="5024159"/>
            <a:ext cx="1339485" cy="363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YouTube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3171C3-B579-2E53-CE51-E2F58C7B5264}"/>
              </a:ext>
            </a:extLst>
          </p:cNvPr>
          <p:cNvSpPr/>
          <p:nvPr/>
        </p:nvSpPr>
        <p:spPr>
          <a:xfrm>
            <a:off x="6495278" y="3417537"/>
            <a:ext cx="1667211" cy="5922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Menu introduction.jsp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595209-BFD6-AD8B-5BAA-C48A5A7EF703}"/>
              </a:ext>
            </a:extLst>
          </p:cNvPr>
          <p:cNvSpPr/>
          <p:nvPr/>
        </p:nvSpPr>
        <p:spPr>
          <a:xfrm>
            <a:off x="9570786" y="5588056"/>
            <a:ext cx="1339485" cy="4787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Customer feedback</a:t>
            </a:r>
            <a:endParaRPr lang="zh-TW" altLang="en-US" dirty="0"/>
          </a:p>
        </p:txBody>
      </p: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DB810B30-FF73-871D-F8F0-F7DA158AA6C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802039" y="2718366"/>
            <a:ext cx="644027" cy="657560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69661BD7-3CC5-7543-0CCD-B4BB06EFBE23}"/>
              </a:ext>
            </a:extLst>
          </p:cNvPr>
          <p:cNvCxnSpPr>
            <a:stCxn id="6" idx="3"/>
            <a:endCxn id="11" idx="0"/>
          </p:cNvCxnSpPr>
          <p:nvPr/>
        </p:nvCxnSpPr>
        <p:spPr>
          <a:xfrm>
            <a:off x="4122465" y="2718366"/>
            <a:ext cx="669313" cy="750487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54B797E-CF9D-5F89-7A47-E86F4410A190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>
            <a:off x="1741842" y="3973308"/>
            <a:ext cx="0" cy="38527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540F3FBD-4974-F1B8-C721-1696374095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60528" y="3701019"/>
            <a:ext cx="644027" cy="657560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A89980AE-7605-AFC6-4021-C777ABF3D0EA}"/>
              </a:ext>
            </a:extLst>
          </p:cNvPr>
          <p:cNvCxnSpPr/>
          <p:nvPr/>
        </p:nvCxnSpPr>
        <p:spPr>
          <a:xfrm>
            <a:off x="5622153" y="3716517"/>
            <a:ext cx="669313" cy="750487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17C722B-4948-84A3-F3DD-9ECB8E32043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308559" y="2981464"/>
            <a:ext cx="0" cy="44753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接點: 肘形 89">
            <a:extLst>
              <a:ext uri="{FF2B5EF4-FFF2-40B4-BE49-F238E27FC236}">
                <a16:creationId xmlns:a16="http://schemas.microsoft.com/office/drawing/2014/main" id="{A6024344-985B-35BF-741D-E171DA01EF01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7836972" y="4093596"/>
            <a:ext cx="2990508" cy="477120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76E623F5-C221-9DBC-A2F5-83BCE2D154E3}"/>
              </a:ext>
            </a:extLst>
          </p:cNvPr>
          <p:cNvCxnSpPr>
            <a:endCxn id="24" idx="1"/>
          </p:cNvCxnSpPr>
          <p:nvPr/>
        </p:nvCxnSpPr>
        <p:spPr>
          <a:xfrm>
            <a:off x="9093666" y="5205746"/>
            <a:ext cx="47712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D4C90F09-C75E-3CCF-04CA-A5EF8987CB8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102055" y="4580389"/>
            <a:ext cx="430999" cy="147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2F2E90EA-0A64-F739-AFD7-5B2B32C9B948}"/>
              </a:ext>
            </a:extLst>
          </p:cNvPr>
          <p:cNvCxnSpPr>
            <a:endCxn id="22" idx="1"/>
          </p:cNvCxnSpPr>
          <p:nvPr/>
        </p:nvCxnSpPr>
        <p:spPr>
          <a:xfrm>
            <a:off x="9093666" y="3946553"/>
            <a:ext cx="426701" cy="1050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B45E62C0-9EDC-72B2-1949-1DD30D0C2369}"/>
              </a:ext>
            </a:extLst>
          </p:cNvPr>
          <p:cNvCxnSpPr>
            <a:cxnSpLocks/>
          </p:cNvCxnSpPr>
          <p:nvPr/>
        </p:nvCxnSpPr>
        <p:spPr>
          <a:xfrm>
            <a:off x="9093666" y="3429000"/>
            <a:ext cx="419450" cy="1048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362CC090-F79F-D113-C37D-F239C0AC53E8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 rot="10800000" flipV="1">
            <a:off x="3284266" y="1703561"/>
            <a:ext cx="2455511" cy="833218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接點: 肘形 123">
            <a:extLst>
              <a:ext uri="{FF2B5EF4-FFF2-40B4-BE49-F238E27FC236}">
                <a16:creationId xmlns:a16="http://schemas.microsoft.com/office/drawing/2014/main" id="{17756F30-6ABA-6F24-E782-4898A33D664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062255" y="2201273"/>
            <a:ext cx="923824" cy="273384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接點: 肘形 127">
            <a:extLst>
              <a:ext uri="{FF2B5EF4-FFF2-40B4-BE49-F238E27FC236}">
                <a16:creationId xmlns:a16="http://schemas.microsoft.com/office/drawing/2014/main" id="{CFA9D098-8BC7-5559-2C01-C9EEF621F26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045675" y="1682899"/>
            <a:ext cx="2700260" cy="790829"/>
          </a:xfrm>
          <a:prstGeom prst="bent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0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D44F0-B7DC-F3B4-18A4-3EF8E02A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88354"/>
            <a:ext cx="9601196" cy="855057"/>
          </a:xfrm>
        </p:spPr>
        <p:txBody>
          <a:bodyPr/>
          <a:lstStyle/>
          <a:p>
            <a:r>
              <a:rPr lang="en-US" altLang="zh-TW" dirty="0"/>
              <a:t>ER</a:t>
            </a:r>
            <a:r>
              <a:rPr lang="zh-TW" altLang="en-US" dirty="0"/>
              <a:t>圖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98B307-8DE9-0E7A-1198-86995FA3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38378"/>
            <a:ext cx="1787554" cy="299998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6EB727-8831-B091-D77C-3E030863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132" y="2488803"/>
            <a:ext cx="1521768" cy="30792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E9FC819-D86C-42B7-BBFD-9012476AECE0}"/>
              </a:ext>
            </a:extLst>
          </p:cNvPr>
          <p:cNvSpPr txBox="1"/>
          <p:nvPr/>
        </p:nvSpPr>
        <p:spPr>
          <a:xfrm>
            <a:off x="3009900" y="15677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Employee registration and order</a:t>
            </a:r>
            <a:endParaRPr lang="zh-TW" altLang="en-US" sz="36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357798-4563-30FC-8E44-7F1DE337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54" y="2261987"/>
            <a:ext cx="6075980" cy="37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7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F7A28-F90C-43A2-B556-43C61912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789" y="663564"/>
            <a:ext cx="9601196" cy="65350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1C376C-C69F-66C6-0F1D-94210CC3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8172" y="1317072"/>
            <a:ext cx="3615655" cy="4860214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6E1FCAE-3B7E-D13D-B1A4-A3B62C5C7DAF}"/>
              </a:ext>
            </a:extLst>
          </p:cNvPr>
          <p:cNvSpPr/>
          <p:nvPr/>
        </p:nvSpPr>
        <p:spPr>
          <a:xfrm>
            <a:off x="5953387" y="1853967"/>
            <a:ext cx="1823207" cy="360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F2751D7-AC9B-730A-B421-D83E7C9BDB6F}"/>
              </a:ext>
            </a:extLst>
          </p:cNvPr>
          <p:cNvSpPr/>
          <p:nvPr/>
        </p:nvSpPr>
        <p:spPr>
          <a:xfrm>
            <a:off x="4306213" y="5383107"/>
            <a:ext cx="1172515" cy="704326"/>
          </a:xfrm>
          <a:prstGeom prst="wedgeRoundRectCallout">
            <a:avLst>
              <a:gd name="adj1" fmla="val 69316"/>
              <a:gd name="adj2" fmla="val 1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429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F0ABF-E31E-102F-FAED-9ABC1304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789" y="201955"/>
            <a:ext cx="9601196" cy="1303867"/>
          </a:xfrm>
        </p:spPr>
        <p:txBody>
          <a:bodyPr/>
          <a:lstStyle/>
          <a:p>
            <a:r>
              <a:rPr lang="en-US" altLang="zh-TW" dirty="0"/>
              <a:t>OrderWeb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1028120-31DB-EB23-412C-CC827DAEB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895" y="1996579"/>
            <a:ext cx="5630150" cy="325797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24F3B7-95A8-A367-FFA4-5F30BD4D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93" y="1217781"/>
            <a:ext cx="4473861" cy="5081171"/>
          </a:xfrm>
          <a:prstGeom prst="rect">
            <a:avLst/>
          </a:prstGeom>
        </p:spPr>
      </p:pic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DCF12BD8-B50F-6B7E-2629-6F1EBE071F29}"/>
              </a:ext>
            </a:extLst>
          </p:cNvPr>
          <p:cNvSpPr/>
          <p:nvPr/>
        </p:nvSpPr>
        <p:spPr>
          <a:xfrm>
            <a:off x="9529873" y="780914"/>
            <a:ext cx="1124146" cy="704326"/>
          </a:xfrm>
          <a:prstGeom prst="wedgeRoundRectCallout">
            <a:avLst>
              <a:gd name="adj1" fmla="val -86656"/>
              <a:gd name="adj2" fmla="val 23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desk</a:t>
            </a:r>
            <a:endParaRPr lang="zh-TW" altLang="en-US" dirty="0"/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14AB46E3-E64A-CC95-293B-4C8955BEF59B}"/>
              </a:ext>
            </a:extLst>
          </p:cNvPr>
          <p:cNvSpPr/>
          <p:nvPr/>
        </p:nvSpPr>
        <p:spPr>
          <a:xfrm>
            <a:off x="10535860" y="2256452"/>
            <a:ext cx="1124146" cy="704326"/>
          </a:xfrm>
          <a:prstGeom prst="wedgeRoundRectCallout">
            <a:avLst>
              <a:gd name="adj1" fmla="val -86656"/>
              <a:gd name="adj2" fmla="val 23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amount</a:t>
            </a:r>
            <a:endParaRPr lang="zh-TW" altLang="en-US" dirty="0"/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91500675-8C7F-D07E-5C5E-9D4F66A9553A}"/>
              </a:ext>
            </a:extLst>
          </p:cNvPr>
          <p:cNvSpPr/>
          <p:nvPr/>
        </p:nvSpPr>
        <p:spPr>
          <a:xfrm>
            <a:off x="9411714" y="5254553"/>
            <a:ext cx="1124146" cy="704326"/>
          </a:xfrm>
          <a:prstGeom prst="wedgeRoundRectCallout">
            <a:avLst>
              <a:gd name="adj1" fmla="val -86656"/>
              <a:gd name="adj2" fmla="val 23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check</a:t>
            </a:r>
            <a:endParaRPr lang="zh-TW" altLang="en-US" dirty="0"/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17442D5F-5399-4E26-FBEC-8D9B02F470F0}"/>
              </a:ext>
            </a:extLst>
          </p:cNvPr>
          <p:cNvSpPr/>
          <p:nvPr/>
        </p:nvSpPr>
        <p:spPr>
          <a:xfrm>
            <a:off x="6810208" y="5463834"/>
            <a:ext cx="1124146" cy="704326"/>
          </a:xfrm>
          <a:prstGeom prst="wedgeRoundRectCallout">
            <a:avLst>
              <a:gd name="adj1" fmla="val 93938"/>
              <a:gd name="adj2" fmla="val 529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(CRUD)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875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6B21B-F874-5D48-0D66-E9A57AF1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136" y="131887"/>
            <a:ext cx="9601196" cy="1303867"/>
          </a:xfrm>
        </p:spPr>
        <p:txBody>
          <a:bodyPr/>
          <a:lstStyle/>
          <a:p>
            <a:r>
              <a:rPr lang="en-US" altLang="zh-TW" dirty="0"/>
              <a:t>Pay the check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C2BB01-3EB3-4D35-FC5C-B0AB2AA4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146" y="1291906"/>
            <a:ext cx="4353673" cy="45720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7F11C8-B5A1-DF6D-E69E-BB9708A6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1906"/>
            <a:ext cx="4471393" cy="4782273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4BDEFDF-80A6-0C85-7073-98B6ECE147E6}"/>
              </a:ext>
            </a:extLst>
          </p:cNvPr>
          <p:cNvCxnSpPr>
            <a:cxnSpLocks/>
          </p:cNvCxnSpPr>
          <p:nvPr/>
        </p:nvCxnSpPr>
        <p:spPr>
          <a:xfrm flipV="1">
            <a:off x="2765570" y="3467627"/>
            <a:ext cx="3330430" cy="805343"/>
          </a:xfrm>
          <a:prstGeom prst="bentConnector3">
            <a:avLst>
              <a:gd name="adj1" fmla="val -264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4D970D44-920C-C6B9-0D0F-9FF23DED65B8}"/>
              </a:ext>
            </a:extLst>
          </p:cNvPr>
          <p:cNvSpPr/>
          <p:nvPr/>
        </p:nvSpPr>
        <p:spPr>
          <a:xfrm>
            <a:off x="1879134" y="4279872"/>
            <a:ext cx="965450" cy="483588"/>
          </a:xfrm>
          <a:prstGeom prst="wedgeRoundRectCallout">
            <a:avLst>
              <a:gd name="adj1" fmla="val 69316"/>
              <a:gd name="adj2" fmla="val 1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</a:t>
            </a:r>
          </a:p>
          <a:p>
            <a:pPr algn="ctr"/>
            <a:r>
              <a:rPr lang="en-US" altLang="zh-TW" dirty="0"/>
              <a:t>confirm</a:t>
            </a:r>
            <a:endParaRPr lang="zh-TW" altLang="en-US" dirty="0"/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3ADAB623-4735-04E5-FD14-0B75C72C878D}"/>
              </a:ext>
            </a:extLst>
          </p:cNvPr>
          <p:cNvSpPr/>
          <p:nvPr/>
        </p:nvSpPr>
        <p:spPr>
          <a:xfrm>
            <a:off x="3634476" y="4279872"/>
            <a:ext cx="895579" cy="483588"/>
          </a:xfrm>
          <a:prstGeom prst="wedgeRoundRectCallout">
            <a:avLst>
              <a:gd name="adj1" fmla="val -67104"/>
              <a:gd name="adj2" fmla="val 52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</a:t>
            </a:r>
          </a:p>
          <a:p>
            <a:pPr algn="ctr"/>
            <a:r>
              <a:rPr lang="en-US" altLang="zh-TW" dirty="0"/>
              <a:t>reset</a:t>
            </a:r>
            <a:endParaRPr lang="zh-TW" altLang="en-US" dirty="0"/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DE45A6EE-2024-FF12-641B-479F72987D92}"/>
              </a:ext>
            </a:extLst>
          </p:cNvPr>
          <p:cNvSpPr/>
          <p:nvPr/>
        </p:nvSpPr>
        <p:spPr>
          <a:xfrm>
            <a:off x="8811882" y="4365160"/>
            <a:ext cx="895579" cy="483588"/>
          </a:xfrm>
          <a:prstGeom prst="wedgeRoundRectCallout">
            <a:avLst>
              <a:gd name="adj1" fmla="val -67104"/>
              <a:gd name="adj2" fmla="val 52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</a:t>
            </a:r>
          </a:p>
          <a:p>
            <a:pPr algn="ctr"/>
            <a:r>
              <a:rPr lang="en-US" altLang="zh-TW" dirty="0"/>
              <a:t>pay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716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A5C3F-00F4-990E-F6F7-9CCBB933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order system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1992CBD-B61A-B63A-9403-8E3E7CB5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20" y="2354646"/>
            <a:ext cx="4788671" cy="248580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CE38CE4-2402-C0C4-8777-A8AB2E61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63" y="2737767"/>
            <a:ext cx="1571844" cy="1514686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1BADE600-6EA8-7F7F-7F3C-4C2B5C2D2E96}"/>
              </a:ext>
            </a:extLst>
          </p:cNvPr>
          <p:cNvSpPr/>
          <p:nvPr/>
        </p:nvSpPr>
        <p:spPr>
          <a:xfrm>
            <a:off x="862606" y="4431101"/>
            <a:ext cx="2720973" cy="704326"/>
          </a:xfrm>
          <a:prstGeom prst="wedgeRoundRectCallout">
            <a:avLst>
              <a:gd name="adj1" fmla="val 65308"/>
              <a:gd name="adj2" fmla="val -35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order management system</a:t>
            </a:r>
          </a:p>
          <a:p>
            <a:pPr algn="ctr"/>
            <a:r>
              <a:rPr lang="en-US" altLang="zh-TW" dirty="0"/>
              <a:t>login</a:t>
            </a:r>
            <a:endParaRPr lang="zh-TW" altLang="en-US" dirty="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C9F61B8B-1A58-AA37-7320-BF39811CF8DA}"/>
              </a:ext>
            </a:extLst>
          </p:cNvPr>
          <p:cNvSpPr/>
          <p:nvPr/>
        </p:nvSpPr>
        <p:spPr>
          <a:xfrm>
            <a:off x="6036972" y="3699605"/>
            <a:ext cx="1571844" cy="746560"/>
          </a:xfrm>
          <a:prstGeom prst="wedgeRoundRectCallout">
            <a:avLst>
              <a:gd name="adj1" fmla="val 69316"/>
              <a:gd name="adj2" fmla="val 1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Login success</a:t>
            </a:r>
          </a:p>
          <a:p>
            <a:pPr algn="ctr"/>
            <a:r>
              <a:rPr lang="en-US" altLang="zh-TW" dirty="0"/>
              <a:t>Order(CRUD)</a:t>
            </a:r>
            <a:endParaRPr lang="zh-TW" altLang="en-US" dirty="0"/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AAA61189-5F67-BE00-9110-7D5EC7579742}"/>
              </a:ext>
            </a:extLst>
          </p:cNvPr>
          <p:cNvSpPr/>
          <p:nvPr/>
        </p:nvSpPr>
        <p:spPr>
          <a:xfrm>
            <a:off x="9003061" y="3684541"/>
            <a:ext cx="1571844" cy="746560"/>
          </a:xfrm>
          <a:prstGeom prst="wedgeRoundRectCallout">
            <a:avLst>
              <a:gd name="adj1" fmla="val -57172"/>
              <a:gd name="adj2" fmla="val 2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register for</a:t>
            </a:r>
          </a:p>
          <a:p>
            <a:pPr algn="ctr"/>
            <a:r>
              <a:rPr lang="en-US" altLang="zh-TW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67650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F1C383-423C-7378-CB40-FC34BB72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99" y="218734"/>
            <a:ext cx="9601196" cy="1303867"/>
          </a:xfrm>
        </p:spPr>
        <p:txBody>
          <a:bodyPr/>
          <a:lstStyle/>
          <a:p>
            <a:r>
              <a:rPr lang="en-US" altLang="zh-TW" dirty="0"/>
              <a:t>Back order system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152763-4F20-27AE-6845-246D3709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60" y="1491407"/>
            <a:ext cx="4135568" cy="438173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25FEBB-F492-FDFB-E085-6702C6F8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95" y="2285999"/>
            <a:ext cx="5178780" cy="2179306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224DCBCD-E851-E313-3522-E082B7FB43F7}"/>
              </a:ext>
            </a:extLst>
          </p:cNvPr>
          <p:cNvSpPr/>
          <p:nvPr/>
        </p:nvSpPr>
        <p:spPr>
          <a:xfrm>
            <a:off x="1341600" y="4465305"/>
            <a:ext cx="3565960" cy="704326"/>
          </a:xfrm>
          <a:prstGeom prst="wedgeRoundRectCallout">
            <a:avLst>
              <a:gd name="adj1" fmla="val -3834"/>
              <a:gd name="adj2" fmla="val -863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1)Create 2)Read 3)Update 4)Delete</a:t>
            </a:r>
            <a:endParaRPr lang="zh-TW" altLang="en-US" dirty="0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F992CDBF-7C53-3CB6-9487-DFC80F77DB3A}"/>
              </a:ext>
            </a:extLst>
          </p:cNvPr>
          <p:cNvSpPr/>
          <p:nvPr/>
        </p:nvSpPr>
        <p:spPr>
          <a:xfrm>
            <a:off x="5248407" y="3002372"/>
            <a:ext cx="1571844" cy="746560"/>
          </a:xfrm>
          <a:prstGeom prst="wedgeRoundRectCallout">
            <a:avLst>
              <a:gd name="adj1" fmla="val 69316"/>
              <a:gd name="adj2" fmla="val 1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2) Read</a:t>
            </a:r>
          </a:p>
          <a:p>
            <a:pPr algn="ctr"/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input money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355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216</TotalTime>
  <Words>385</Words>
  <Application>Microsoft Office PowerPoint</Application>
  <PresentationFormat>寬螢幕</PresentationFormat>
  <Paragraphs>82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HelveticaNeue</vt:lpstr>
      <vt:lpstr>Arial</vt:lpstr>
      <vt:lpstr>Arial</vt:lpstr>
      <vt:lpstr>Calibri</vt:lpstr>
      <vt:lpstr>Garamond</vt:lpstr>
      <vt:lpstr>Segoe UI Historic</vt:lpstr>
      <vt:lpstr>有機</vt:lpstr>
      <vt:lpstr> セルフオーダーシステム</vt:lpstr>
      <vt:lpstr>Web Introduction</vt:lpstr>
      <vt:lpstr>Webサイトマップ(網站功能架構)</vt:lpstr>
      <vt:lpstr>ER圖 </vt:lpstr>
      <vt:lpstr>Index.html</vt:lpstr>
      <vt:lpstr>OrderWeb</vt:lpstr>
      <vt:lpstr>Pay the check</vt:lpstr>
      <vt:lpstr>Back order system</vt:lpstr>
      <vt:lpstr>Back order system</vt:lpstr>
      <vt:lpstr>Back order system</vt:lpstr>
      <vt:lpstr>NEWS.html</vt:lpstr>
      <vt:lpstr>Contact.html</vt:lpstr>
      <vt:lpstr>Register for staff  </vt:lpstr>
      <vt:lpstr>Application Tool</vt:lpstr>
      <vt:lpstr>Reference source</vt:lpstr>
      <vt:lpstr>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セルフオーダーシステム</dc:title>
  <dc:creator>雅萩 李</dc:creator>
  <cp:lastModifiedBy>雅萩 李</cp:lastModifiedBy>
  <cp:revision>5</cp:revision>
  <dcterms:created xsi:type="dcterms:W3CDTF">2022-06-01T06:26:50Z</dcterms:created>
  <dcterms:modified xsi:type="dcterms:W3CDTF">2022-06-01T10:05:29Z</dcterms:modified>
</cp:coreProperties>
</file>